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Arimo" panose="020B060402020202020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uli Bold" panose="020B0604020202020204" charset="0"/>
      <p:regular r:id="rId45"/>
    </p:embeddedFont>
    <p:embeddedFont>
      <p:font typeface="Muli Bold Bold" panose="020B0604020202020204" charset="0"/>
      <p:regular r:id="rId46"/>
    </p:embeddedFont>
    <p:embeddedFont>
      <p:font typeface="Muli Bold Italics" panose="020B0604020202020204" charset="0"/>
      <p:regular r:id="rId47"/>
    </p:embeddedFont>
    <p:embeddedFont>
      <p:font typeface="Muli Regular" panose="020B0604020202020204" charset="0"/>
      <p:regular r:id="rId48"/>
    </p:embeddedFont>
    <p:embeddedFont>
      <p:font typeface="Muli Regular Bold" panose="020B0604020202020204" charset="0"/>
      <p:regular r:id="rId49"/>
    </p:embeddedFont>
    <p:embeddedFont>
      <p:font typeface="Space Mono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05785" y="3508418"/>
            <a:ext cx="6450066" cy="4618896"/>
            <a:chOff x="0" y="0"/>
            <a:chExt cx="1835257" cy="13142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05200" y="-1161387"/>
            <a:ext cx="2151110" cy="20005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05785" y="2113389"/>
            <a:ext cx="6444243" cy="3418474"/>
            <a:chOff x="0" y="0"/>
            <a:chExt cx="1833600" cy="972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l="l" t="t" r="r" b="b"/>
              <a:pathLst>
                <a:path w="1833600" h="972669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028700" y="1886153"/>
            <a:ext cx="6422006" cy="6815806"/>
            <a:chOff x="0" y="0"/>
            <a:chExt cx="8562675" cy="90877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8562675" cy="543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80"/>
                </a:lnSpc>
              </a:pPr>
              <a:r>
                <a:rPr lang="en-US" sz="7437" spc="-74" dirty="0">
                  <a:solidFill>
                    <a:srgbClr val="000000"/>
                  </a:solidFill>
                  <a:latin typeface="Muli Bold Bold"/>
                </a:rPr>
                <a:t>SISTEM MONITORING PRESTASI SISWA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048810"/>
              <a:ext cx="8562675" cy="3038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Daniel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Buala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Kristo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Zalukhu</a:t>
              </a:r>
            </a:p>
            <a:p>
              <a:pPr>
                <a:lnSpc>
                  <a:spcPts val="4627"/>
                </a:lnSpc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160716053</a:t>
              </a:r>
            </a:p>
            <a:p>
              <a:pPr>
                <a:lnSpc>
                  <a:spcPts val="4627"/>
                </a:lnSpc>
              </a:pP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Sistem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</a:t>
              </a:r>
              <a:r>
                <a:rPr lang="en-US" sz="3305" dirty="0" err="1">
                  <a:solidFill>
                    <a:srgbClr val="000000"/>
                  </a:solidFill>
                  <a:latin typeface="Muli Regular"/>
                </a:rPr>
                <a:t>Informasi</a:t>
              </a: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 - UBAYA</a:t>
              </a:r>
            </a:p>
            <a:p>
              <a:pPr>
                <a:lnSpc>
                  <a:spcPts val="4627"/>
                </a:lnSpc>
                <a:spcBef>
                  <a:spcPct val="0"/>
                </a:spcBef>
              </a:pPr>
              <a:r>
                <a:rPr lang="en-US" sz="3305" dirty="0">
                  <a:solidFill>
                    <a:srgbClr val="000000"/>
                  </a:solidFill>
                  <a:latin typeface="Muli Regular"/>
                </a:rPr>
                <a:t>2020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6054" y="829309"/>
            <a:ext cx="9530898" cy="8628382"/>
            <a:chOff x="0" y="0"/>
            <a:chExt cx="3940484" cy="35673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0484" cy="3567345"/>
            </a:xfrm>
            <a:custGeom>
              <a:avLst/>
              <a:gdLst/>
              <a:ahLst/>
              <a:cxnLst/>
              <a:rect l="l" t="t" r="r" b="b"/>
              <a:pathLst>
                <a:path w="3940484" h="3567345">
                  <a:moveTo>
                    <a:pt x="3816024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6024" y="0"/>
                  </a:lnTo>
                  <a:cubicBezTo>
                    <a:pt x="3884604" y="0"/>
                    <a:pt x="3940484" y="55880"/>
                    <a:pt x="3940484" y="124460"/>
                  </a:cubicBezTo>
                  <a:lnTo>
                    <a:pt x="3940484" y="3442885"/>
                  </a:lnTo>
                  <a:cubicBezTo>
                    <a:pt x="3940484" y="3511465"/>
                    <a:pt x="3884604" y="3567345"/>
                    <a:pt x="3816024" y="35673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89152" y="829833"/>
            <a:ext cx="9103548" cy="8627858"/>
            <a:chOff x="0" y="0"/>
            <a:chExt cx="3763799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63799" cy="3567128"/>
            </a:xfrm>
            <a:custGeom>
              <a:avLst/>
              <a:gdLst/>
              <a:ahLst/>
              <a:cxnLst/>
              <a:rect l="l" t="t" r="r" b="b"/>
              <a:pathLst>
                <a:path w="3763799" h="3567128">
                  <a:moveTo>
                    <a:pt x="3639339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39339" y="0"/>
                  </a:lnTo>
                  <a:cubicBezTo>
                    <a:pt x="3707919" y="0"/>
                    <a:pt x="3763799" y="55880"/>
                    <a:pt x="3763799" y="124460"/>
                  </a:cubicBezTo>
                  <a:lnTo>
                    <a:pt x="3763799" y="3442668"/>
                  </a:lnTo>
                  <a:cubicBezTo>
                    <a:pt x="3763799" y="3511248"/>
                    <a:pt x="3707919" y="3567128"/>
                    <a:pt x="3639339" y="3567128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6" name="TextBox 6"/>
          <p:cNvSpPr txBox="1"/>
          <p:nvPr/>
        </p:nvSpPr>
        <p:spPr>
          <a:xfrm rot="-5400000">
            <a:off x="5219012" y="5719470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AKKHIR - UBAYA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4601735"/>
            <a:ext cx="2050862" cy="19073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0" y="1359748"/>
            <a:ext cx="5265284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Tidak memberikan informasi nilai secara terperinci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66089" y="647700"/>
            <a:ext cx="2050862" cy="19073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86837" y="3665846"/>
            <a:ext cx="8402315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PERMASALAHAN 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89152" y="4137708"/>
            <a:ext cx="2931204" cy="178803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798731" y="4080558"/>
            <a:ext cx="5918221" cy="188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menyimpan </a:t>
            </a:r>
            <a:r>
              <a:rPr lang="en-US" sz="3599">
                <a:solidFill>
                  <a:srgbClr val="002F42"/>
                </a:solidFill>
                <a:latin typeface="Muli Bold Italics"/>
              </a:rPr>
              <a:t>history </a:t>
            </a:r>
            <a:r>
              <a:rPr lang="en-US" sz="3599">
                <a:solidFill>
                  <a:srgbClr val="002F42"/>
                </a:solidFill>
                <a:latin typeface="Muli Bold"/>
              </a:rPr>
              <a:t>atau catatan pelanggaran, penghargaan dan 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631559"/>
            <a:ext cx="5460569" cy="252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Bold"/>
              </a:rPr>
              <a:t>Tidak mencatat kekurangan atau ketidaktuntasan siswa dalam suatu pelajaran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23878" y="7097655"/>
            <a:ext cx="2635422" cy="205562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46103" y="1061756"/>
            <a:ext cx="2724132" cy="2070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113349" y="8510906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16483" y="1934254"/>
            <a:ext cx="10742817" cy="7863242"/>
            <a:chOff x="0" y="0"/>
            <a:chExt cx="4136979" cy="30280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6979" cy="3028076"/>
            </a:xfrm>
            <a:custGeom>
              <a:avLst/>
              <a:gdLst/>
              <a:ahLst/>
              <a:cxnLst/>
              <a:rect l="l" t="t" r="r" b="b"/>
              <a:pathLst>
                <a:path w="4136979" h="3028076">
                  <a:moveTo>
                    <a:pt x="4012519" y="3028076"/>
                  </a:moveTo>
                  <a:lnTo>
                    <a:pt x="124460" y="3028076"/>
                  </a:lnTo>
                  <a:cubicBezTo>
                    <a:pt x="55880" y="3028076"/>
                    <a:pt x="0" y="2972196"/>
                    <a:pt x="0" y="29036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903616"/>
                  </a:lnTo>
                  <a:cubicBezTo>
                    <a:pt x="4136979" y="2972196"/>
                    <a:pt x="4081099" y="3028076"/>
                    <a:pt x="4012519" y="3028076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26306" y="47372"/>
            <a:ext cx="12028240" cy="8190076"/>
            <a:chOff x="0" y="0"/>
            <a:chExt cx="4136979" cy="28168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36979" cy="2816885"/>
            </a:xfrm>
            <a:custGeom>
              <a:avLst/>
              <a:gdLst/>
              <a:ahLst/>
              <a:cxnLst/>
              <a:rect l="l" t="t" r="r" b="b"/>
              <a:pathLst>
                <a:path w="4136979" h="2816885">
                  <a:moveTo>
                    <a:pt x="4012519" y="2816885"/>
                  </a:moveTo>
                  <a:lnTo>
                    <a:pt x="124460" y="2816885"/>
                  </a:lnTo>
                  <a:cubicBezTo>
                    <a:pt x="55880" y="2816885"/>
                    <a:pt x="0" y="2761005"/>
                    <a:pt x="0" y="26924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2692425"/>
                  </a:lnTo>
                  <a:cubicBezTo>
                    <a:pt x="4136979" y="2761005"/>
                    <a:pt x="4081099" y="2816885"/>
                    <a:pt x="4012519" y="28168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16483" y="1028700"/>
            <a:ext cx="10742817" cy="64090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1025" y="3665584"/>
            <a:ext cx="4697606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SEJENIS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2528" y="8692893"/>
            <a:ext cx="913072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SCOLA (Learning and Dashboard System)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9562" y="333463"/>
            <a:ext cx="5467466" cy="9458709"/>
            <a:chOff x="0" y="0"/>
            <a:chExt cx="3247482" cy="561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7482" cy="5618139"/>
            </a:xfrm>
            <a:custGeom>
              <a:avLst/>
              <a:gdLst/>
              <a:ahLst/>
              <a:cxnLst/>
              <a:rect l="l" t="t" r="r" b="b"/>
              <a:pathLst>
                <a:path w="3247482" h="5618139">
                  <a:moveTo>
                    <a:pt x="3123022" y="5618139"/>
                  </a:moveTo>
                  <a:lnTo>
                    <a:pt x="124460" y="5618139"/>
                  </a:lnTo>
                  <a:cubicBezTo>
                    <a:pt x="55880" y="5618139"/>
                    <a:pt x="0" y="5562259"/>
                    <a:pt x="0" y="54936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23022" y="0"/>
                  </a:lnTo>
                  <a:cubicBezTo>
                    <a:pt x="3191602" y="0"/>
                    <a:pt x="3247482" y="55880"/>
                    <a:pt x="3247482" y="124460"/>
                  </a:cubicBezTo>
                  <a:lnTo>
                    <a:pt x="3247482" y="5493679"/>
                  </a:lnTo>
                  <a:cubicBezTo>
                    <a:pt x="3247482" y="5562259"/>
                    <a:pt x="3191602" y="5618139"/>
                    <a:pt x="3123022" y="5618139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140790" y="333463"/>
            <a:ext cx="7080939" cy="1674969"/>
            <a:chOff x="0" y="0"/>
            <a:chExt cx="4393297" cy="1039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34783" y="4024378"/>
            <a:ext cx="5735181" cy="30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KEBUTUHAN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SISTEM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97981" y="701214"/>
            <a:ext cx="911283" cy="93946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1010" y="2273209"/>
            <a:ext cx="7080939" cy="1674969"/>
            <a:chOff x="0" y="0"/>
            <a:chExt cx="4393297" cy="1039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40790" y="4225332"/>
            <a:ext cx="7080939" cy="1674969"/>
            <a:chOff x="0" y="0"/>
            <a:chExt cx="4393297" cy="10392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312559" y="6218925"/>
            <a:ext cx="7080939" cy="1674969"/>
            <a:chOff x="0" y="0"/>
            <a:chExt cx="4393297" cy="1039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140790" y="8117202"/>
            <a:ext cx="7080939" cy="1674969"/>
            <a:chOff x="0" y="0"/>
            <a:chExt cx="4393297" cy="10392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93297" cy="1039218"/>
            </a:xfrm>
            <a:custGeom>
              <a:avLst/>
              <a:gdLst/>
              <a:ahLst/>
              <a:cxnLst/>
              <a:rect l="l" t="t" r="r" b="b"/>
              <a:pathLst>
                <a:path w="4393297" h="1039218">
                  <a:moveTo>
                    <a:pt x="4268837" y="1039218"/>
                  </a:moveTo>
                  <a:lnTo>
                    <a:pt x="124460" y="1039218"/>
                  </a:lnTo>
                  <a:cubicBezTo>
                    <a:pt x="55880" y="1039218"/>
                    <a:pt x="0" y="983338"/>
                    <a:pt x="0" y="9147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8837" y="0"/>
                  </a:lnTo>
                  <a:cubicBezTo>
                    <a:pt x="4337417" y="0"/>
                    <a:pt x="4393297" y="55880"/>
                    <a:pt x="4393297" y="124460"/>
                  </a:cubicBezTo>
                  <a:lnTo>
                    <a:pt x="4393297" y="914758"/>
                  </a:lnTo>
                  <a:cubicBezTo>
                    <a:pt x="4393297" y="983338"/>
                    <a:pt x="4337417" y="1039218"/>
                    <a:pt x="4268837" y="1039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78599" y="2701723"/>
            <a:ext cx="832769" cy="8327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67849" y="73340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data nilai terperinci dan informatif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12559" y="2673148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ketidaktuntasan siswa dalam suatu mata pelajaran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67849" y="462527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pelanggaran siswa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44108" y="6831662"/>
            <a:ext cx="5405722" cy="42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pencatatan prestasi siswa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67849" y="8517142"/>
            <a:ext cx="5405722" cy="84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3"/>
              </a:lnSpc>
              <a:spcBef>
                <a:spcPct val="0"/>
              </a:spcBef>
            </a:pPr>
            <a:r>
              <a:rPr lang="en-US" sz="2618" spc="-26">
                <a:solidFill>
                  <a:srgbClr val="002F42"/>
                </a:solidFill>
                <a:latin typeface="Muli Regular Bold"/>
              </a:rPr>
              <a:t>Fitur informasi mengenai kehadiran atau absen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77788" y="4543977"/>
            <a:ext cx="1131476" cy="92781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3425" y="6375733"/>
            <a:ext cx="1123117" cy="136135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7788" y="8673456"/>
            <a:ext cx="1131476" cy="69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51278" y="5240015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9509" y="551919"/>
            <a:ext cx="12844098" cy="937619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911">
                <a:solidFill>
                  <a:srgbClr val="FFFFFF"/>
                </a:solidFill>
                <a:latin typeface="Muli Bold"/>
              </a:rPr>
              <a:t>DESAIN DATABASE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150"/>
          <a:stretch>
            <a:fillRect/>
          </a:stretch>
        </p:blipFill>
        <p:spPr>
          <a:xfrm>
            <a:off x="1789092" y="1028700"/>
            <a:ext cx="13965653" cy="85536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KEPALA SEKOLAH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71627" y="5581253"/>
            <a:ext cx="200802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09175" y="458438"/>
            <a:ext cx="7305187" cy="956315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2546669" y="4491262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BPM N PROSES GURU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5308274" cy="9563153"/>
            <a:chOff x="0" y="0"/>
            <a:chExt cx="6289284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89284" cy="3928946"/>
            </a:xfrm>
            <a:custGeom>
              <a:avLst/>
              <a:gdLst/>
              <a:ahLst/>
              <a:cxnLst/>
              <a:rect l="l" t="t" r="r" b="b"/>
              <a:pathLst>
                <a:path w="6289284" h="3928946">
                  <a:moveTo>
                    <a:pt x="6164824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164824" y="0"/>
                  </a:lnTo>
                  <a:cubicBezTo>
                    <a:pt x="6233404" y="0"/>
                    <a:pt x="6289284" y="55880"/>
                    <a:pt x="6289284" y="124460"/>
                  </a:cubicBezTo>
                  <a:lnTo>
                    <a:pt x="6289284" y="3804486"/>
                  </a:lnTo>
                  <a:cubicBezTo>
                    <a:pt x="6289284" y="3873066"/>
                    <a:pt x="6233404" y="3928946"/>
                    <a:pt x="6164824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2210" y="458438"/>
            <a:ext cx="13323580" cy="9563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5081" y="4442994"/>
            <a:ext cx="2008022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11423801" y="5269247"/>
            <a:ext cx="9696053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46">
                <a:solidFill>
                  <a:srgbClr val="002F42"/>
                </a:solidFill>
                <a:latin typeface="Muli Bold"/>
              </a:rPr>
              <a:t>BPMN PROSES SISWA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899" y="2396188"/>
            <a:ext cx="7335461" cy="54946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6698"/>
          <a:stretch>
            <a:fillRect/>
          </a:stretch>
        </p:blipFill>
        <p:spPr>
          <a:xfrm>
            <a:off x="9918768" y="2383543"/>
            <a:ext cx="7340532" cy="550726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26547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21569" y="8265377"/>
            <a:ext cx="4534930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Profile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2205439"/>
            <a:ext cx="7274468" cy="544860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328" y="2205439"/>
            <a:ext cx="7274468" cy="54486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7097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Daftar Mata Pelajaran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18568" y="7889180"/>
            <a:ext cx="4534930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Detail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Mata Pelajaran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244" y="458438"/>
            <a:ext cx="4862606" cy="9563153"/>
            <a:chOff x="0" y="0"/>
            <a:chExt cx="1913890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763995"/>
            </a:xfrm>
            <a:custGeom>
              <a:avLst/>
              <a:gdLst/>
              <a:ahLst/>
              <a:cxnLst/>
              <a:rect l="l" t="t" r="r" b="b"/>
              <a:pathLst>
                <a:path w="1913890" h="3763995">
                  <a:moveTo>
                    <a:pt x="1789430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639535"/>
                  </a:lnTo>
                  <a:cubicBezTo>
                    <a:pt x="1913890" y="3708115"/>
                    <a:pt x="1858010" y="3763995"/>
                    <a:pt x="1789430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95175" y="458438"/>
            <a:ext cx="16218361" cy="9563153"/>
            <a:chOff x="0" y="0"/>
            <a:chExt cx="6663186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63186" cy="3928946"/>
            </a:xfrm>
            <a:custGeom>
              <a:avLst/>
              <a:gdLst/>
              <a:ahLst/>
              <a:cxnLst/>
              <a:rect l="l" t="t" r="r" b="b"/>
              <a:pathLst>
                <a:path w="6663186" h="3928946">
                  <a:moveTo>
                    <a:pt x="6538726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38726" y="0"/>
                  </a:lnTo>
                  <a:cubicBezTo>
                    <a:pt x="6607306" y="0"/>
                    <a:pt x="6663186" y="55880"/>
                    <a:pt x="6663186" y="124460"/>
                  </a:cubicBezTo>
                  <a:lnTo>
                    <a:pt x="6663186" y="3804486"/>
                  </a:lnTo>
                  <a:cubicBezTo>
                    <a:pt x="6663186" y="3873066"/>
                    <a:pt x="6607306" y="3928946"/>
                    <a:pt x="6538726" y="3928946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4054" y="2182027"/>
            <a:ext cx="8780602" cy="65893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 rot="-5400000">
            <a:off x="-2295412" y="6007020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28813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DESAIN USER INTERFACE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7850" y="8966072"/>
            <a:ext cx="9056425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Muli Regular Bold"/>
              </a:rPr>
              <a:t>Halaman Laporan Ketidaktuntasan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82038" y="7905638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334126" y="829571"/>
            <a:ext cx="8925174" cy="8627858"/>
            <a:chOff x="0" y="0"/>
            <a:chExt cx="3690051" cy="3567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334126" y="851013"/>
            <a:ext cx="8925174" cy="7182858"/>
            <a:chOff x="0" y="0"/>
            <a:chExt cx="3690051" cy="2969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89143" y="3556684"/>
            <a:ext cx="1546363" cy="154636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5551450"/>
            <a:ext cx="1546363" cy="154636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3859785">
            <a:off x="13819327" y="3149259"/>
            <a:ext cx="749985" cy="322045"/>
            <a:chOff x="0" y="0"/>
            <a:chExt cx="1330922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2821" y="1555526"/>
            <a:ext cx="1546363" cy="1546363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3642835">
            <a:off x="13864753" y="5203048"/>
            <a:ext cx="749985" cy="322045"/>
            <a:chOff x="0" y="0"/>
            <a:chExt cx="1330922" cy="571500"/>
          </a:xfrm>
        </p:grpSpPr>
        <p:sp>
          <p:nvSpPr>
            <p:cNvPr id="14" name="Freeform 14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4400773">
            <a:off x="14126489" y="7242523"/>
            <a:ext cx="749985" cy="322045"/>
            <a:chOff x="0" y="0"/>
            <a:chExt cx="133092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1330922" cy="69850"/>
            </a:xfrm>
            <a:custGeom>
              <a:avLst/>
              <a:gdLst/>
              <a:ahLst/>
              <a:cxnLst/>
              <a:rect l="l" t="t" r="r" b="b"/>
              <a:pathLst>
                <a:path w="1330922" h="69850">
                  <a:moveTo>
                    <a:pt x="104009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30922" y="69850"/>
                  </a:lnTo>
                  <a:lnTo>
                    <a:pt x="1330922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20687" y="1386628"/>
            <a:ext cx="1250633" cy="15159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08870" y="5693407"/>
            <a:ext cx="1262449" cy="126244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150856">
            <a:off x="13362110" y="3690358"/>
            <a:ext cx="1428875" cy="110413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028700" y="3778482"/>
            <a:ext cx="5922248" cy="2730036"/>
            <a:chOff x="0" y="0"/>
            <a:chExt cx="7896330" cy="36400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6200"/>
              <a:ext cx="7896330" cy="2718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199" spc="-71">
                  <a:solidFill>
                    <a:srgbClr val="FFFFFF"/>
                  </a:solidFill>
                  <a:latin typeface="Muli Bold"/>
                </a:rPr>
                <a:t>LATAR</a:t>
              </a:r>
            </a:p>
            <a:p>
              <a:pPr>
                <a:lnSpc>
                  <a:spcPts val="7919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BELAKANG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027645"/>
              <a:ext cx="7896330" cy="61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50849" y="1945561"/>
            <a:ext cx="4823284" cy="591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1. PEMBELAJARAN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8826286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28270" y="3915054"/>
            <a:ext cx="4445864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2F42"/>
                </a:solidFill>
                <a:latin typeface="Muli Bold"/>
              </a:rPr>
              <a:t>2. TUJUAN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28270" y="5997262"/>
            <a:ext cx="5511475" cy="59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F42"/>
                </a:solidFill>
                <a:latin typeface="Muli Bold"/>
              </a:rPr>
              <a:t>3. PERLU DIPANTAU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5556" y="458438"/>
            <a:ext cx="4835886" cy="9563153"/>
            <a:chOff x="0" y="0"/>
            <a:chExt cx="1903373" cy="3763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373" cy="3763995"/>
            </a:xfrm>
            <a:custGeom>
              <a:avLst/>
              <a:gdLst/>
              <a:ahLst/>
              <a:cxnLst/>
              <a:rect l="l" t="t" r="r" b="b"/>
              <a:pathLst>
                <a:path w="1903373" h="3763995">
                  <a:moveTo>
                    <a:pt x="1778913" y="3763995"/>
                  </a:moveTo>
                  <a:lnTo>
                    <a:pt x="124460" y="3763995"/>
                  </a:lnTo>
                  <a:cubicBezTo>
                    <a:pt x="55880" y="3763995"/>
                    <a:pt x="0" y="3708115"/>
                    <a:pt x="0" y="3639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8913" y="0"/>
                  </a:lnTo>
                  <a:cubicBezTo>
                    <a:pt x="1847493" y="0"/>
                    <a:pt x="1903373" y="55880"/>
                    <a:pt x="1903373" y="124460"/>
                  </a:cubicBezTo>
                  <a:lnTo>
                    <a:pt x="1903373" y="3639535"/>
                  </a:lnTo>
                  <a:cubicBezTo>
                    <a:pt x="1903373" y="3708115"/>
                    <a:pt x="1847493" y="3763995"/>
                    <a:pt x="1778913" y="376399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42948" y="458438"/>
            <a:ext cx="15774749" cy="9563153"/>
            <a:chOff x="0" y="0"/>
            <a:chExt cx="6480931" cy="39289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80932" cy="3928946"/>
            </a:xfrm>
            <a:custGeom>
              <a:avLst/>
              <a:gdLst/>
              <a:ahLst/>
              <a:cxnLst/>
              <a:rect l="l" t="t" r="r" b="b"/>
              <a:pathLst>
                <a:path w="6480932" h="3928946">
                  <a:moveTo>
                    <a:pt x="6356471" y="3928946"/>
                  </a:moveTo>
                  <a:lnTo>
                    <a:pt x="124460" y="3928946"/>
                  </a:lnTo>
                  <a:cubicBezTo>
                    <a:pt x="55880" y="3928946"/>
                    <a:pt x="0" y="3873066"/>
                    <a:pt x="0" y="38044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356471" y="0"/>
                  </a:lnTo>
                  <a:cubicBezTo>
                    <a:pt x="6425051" y="0"/>
                    <a:pt x="6480932" y="55880"/>
                    <a:pt x="6480932" y="124460"/>
                  </a:cubicBezTo>
                  <a:lnTo>
                    <a:pt x="6480932" y="3804486"/>
                  </a:lnTo>
                  <a:cubicBezTo>
                    <a:pt x="6480932" y="3873066"/>
                    <a:pt x="6425051" y="3928946"/>
                    <a:pt x="6356471" y="3928946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284"/>
          <a:stretch>
            <a:fillRect/>
          </a:stretch>
        </p:blipFill>
        <p:spPr>
          <a:xfrm>
            <a:off x="5261615" y="4323952"/>
            <a:ext cx="5507431" cy="44086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3971" y="1956214"/>
            <a:ext cx="6251409" cy="431959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6648" y="5545700"/>
            <a:ext cx="6223176" cy="41487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5400000">
            <a:off x="13256521" y="5594072"/>
            <a:ext cx="7738270" cy="46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7686" y="952500"/>
            <a:ext cx="10551085" cy="713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DESAIN USER INTERFACE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15331" y="2474513"/>
            <a:ext cx="5021742" cy="115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Penghargaan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6509213"/>
            <a:ext cx="5021742" cy="174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</a:t>
            </a:r>
          </a:p>
          <a:p>
            <a:pPr algn="r">
              <a:lnSpc>
                <a:spcPts val="4680"/>
              </a:lnSpc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Catatan </a:t>
            </a:r>
          </a:p>
          <a:p>
            <a:pPr marL="0" lvl="0" indent="0" algn="r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Absen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0436" y="8966072"/>
            <a:ext cx="6870448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Halaman Catatan Pelanggaran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40" b="140"/>
          <a:stretch>
            <a:fillRect/>
          </a:stretch>
        </p:blipFill>
        <p:spPr>
          <a:xfrm>
            <a:off x="5399632" y="714213"/>
            <a:ext cx="9535050" cy="81058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5365" y="851354"/>
            <a:ext cx="10916249" cy="78315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3721" y="1313498"/>
            <a:ext cx="12198290" cy="690728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98376" y="178450"/>
            <a:ext cx="7721214" cy="980471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874"/>
          <a:stretch>
            <a:fillRect/>
          </a:stretch>
        </p:blipFill>
        <p:spPr>
          <a:xfrm>
            <a:off x="3913730" y="1736698"/>
            <a:ext cx="12912489" cy="61561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45047" y="600957"/>
            <a:ext cx="10530634" cy="83323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39760" y="692989"/>
            <a:ext cx="9474768" cy="81483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321513" y="3824611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FFFFFF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91698" y="-156193"/>
            <a:ext cx="4862606" cy="15336609"/>
            <a:chOff x="0" y="0"/>
            <a:chExt cx="1913890" cy="6036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6036389"/>
            </a:xfrm>
            <a:custGeom>
              <a:avLst/>
              <a:gdLst/>
              <a:ahLst/>
              <a:cxnLst/>
              <a:rect l="l" t="t" r="r" b="b"/>
              <a:pathLst>
                <a:path w="1913890" h="6036389">
                  <a:moveTo>
                    <a:pt x="1789430" y="6036389"/>
                  </a:moveTo>
                  <a:lnTo>
                    <a:pt x="124460" y="6036389"/>
                  </a:lnTo>
                  <a:cubicBezTo>
                    <a:pt x="55880" y="6036389"/>
                    <a:pt x="0" y="5980509"/>
                    <a:pt x="0" y="59119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911929"/>
                  </a:lnTo>
                  <a:cubicBezTo>
                    <a:pt x="1913890" y="5980509"/>
                    <a:pt x="1858010" y="6036389"/>
                    <a:pt x="1789430" y="6036389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81343" y="458438"/>
            <a:ext cx="16390919" cy="8617401"/>
            <a:chOff x="0" y="0"/>
            <a:chExt cx="6734080" cy="35403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4080" cy="3540392"/>
            </a:xfrm>
            <a:custGeom>
              <a:avLst/>
              <a:gdLst/>
              <a:ahLst/>
              <a:cxnLst/>
              <a:rect l="l" t="t" r="r" b="b"/>
              <a:pathLst>
                <a:path w="6734080" h="3540392">
                  <a:moveTo>
                    <a:pt x="6609620" y="3540391"/>
                  </a:moveTo>
                  <a:lnTo>
                    <a:pt x="124460" y="3540391"/>
                  </a:lnTo>
                  <a:cubicBezTo>
                    <a:pt x="55880" y="3540391"/>
                    <a:pt x="0" y="3484511"/>
                    <a:pt x="0" y="34159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09620" y="0"/>
                  </a:lnTo>
                  <a:cubicBezTo>
                    <a:pt x="6678200" y="0"/>
                    <a:pt x="6734080" y="55880"/>
                    <a:pt x="6734080" y="124460"/>
                  </a:cubicBezTo>
                  <a:lnTo>
                    <a:pt x="6734080" y="3415931"/>
                  </a:lnTo>
                  <a:cubicBezTo>
                    <a:pt x="6734080" y="3484511"/>
                    <a:pt x="6678200" y="3540392"/>
                    <a:pt x="6609620" y="3540392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36991" y="843986"/>
            <a:ext cx="10392459" cy="78463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22606" y="9210675"/>
            <a:ext cx="6965518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-294793" y="4038369"/>
            <a:ext cx="6543122" cy="1457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79"/>
              </a:lnSpc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IMPLEMENTASI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436">
                <a:solidFill>
                  <a:srgbClr val="002F42"/>
                </a:solidFill>
                <a:latin typeface="Muli Bold"/>
              </a:rPr>
              <a:t>TAMPILAN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4380" y="2637342"/>
            <a:ext cx="10940055" cy="1366623"/>
            <a:chOff x="0" y="0"/>
            <a:chExt cx="7020136" cy="87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659625" y="4460188"/>
            <a:ext cx="10940055" cy="1366623"/>
            <a:chOff x="0" y="0"/>
            <a:chExt cx="7020136" cy="876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35184" y="4065621"/>
            <a:ext cx="3616003" cy="300747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27331" y="710190"/>
            <a:ext cx="2264588" cy="28052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4705687"/>
            <a:ext cx="4430966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VALIDASI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6511" y="3078260"/>
            <a:ext cx="10143149" cy="437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GURU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1757" y="4670016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WAWANCARA PERWAKILAN ORANG TUA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6511" y="6537957"/>
            <a:ext cx="10143149" cy="89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92"/>
              </a:lnSpc>
            </a:pPr>
            <a:r>
              <a:rPr lang="en-US" sz="2600">
                <a:solidFill>
                  <a:srgbClr val="FFFFFF"/>
                </a:solidFill>
                <a:latin typeface="Muli Regular"/>
              </a:rPr>
              <a:t>DEMO</a:t>
            </a:r>
            <a:r>
              <a:rPr lang="en-US" sz="2600" u="none">
                <a:solidFill>
                  <a:srgbClr val="FFFFFF"/>
                </a:solidFill>
                <a:latin typeface="Muli Regular"/>
              </a:rPr>
              <a:t> PROGRAM DAN PENYEBARAN KUESIONER KEPADA 5 ORANG PERWAKILAN SISWA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343" y="722468"/>
            <a:ext cx="9210261" cy="4956466"/>
            <a:chOff x="0" y="0"/>
            <a:chExt cx="3807918" cy="2049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07919" cy="2049216"/>
            </a:xfrm>
            <a:custGeom>
              <a:avLst/>
              <a:gdLst/>
              <a:ahLst/>
              <a:cxnLst/>
              <a:rect l="l" t="t" r="r" b="b"/>
              <a:pathLst>
                <a:path w="3807919" h="2049216">
                  <a:moveTo>
                    <a:pt x="3683458" y="2049216"/>
                  </a:moveTo>
                  <a:lnTo>
                    <a:pt x="124460" y="2049216"/>
                  </a:lnTo>
                  <a:cubicBezTo>
                    <a:pt x="55880" y="2049216"/>
                    <a:pt x="0" y="1993336"/>
                    <a:pt x="0" y="19247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1924756"/>
                  </a:lnTo>
                  <a:cubicBezTo>
                    <a:pt x="3807919" y="1993336"/>
                    <a:pt x="3752038" y="2049216"/>
                    <a:pt x="3683458" y="204921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70537" y="722468"/>
            <a:ext cx="9227501" cy="8550264"/>
            <a:chOff x="0" y="0"/>
            <a:chExt cx="3815046" cy="35350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15047" cy="3535047"/>
            </a:xfrm>
            <a:custGeom>
              <a:avLst/>
              <a:gdLst/>
              <a:ahLst/>
              <a:cxnLst/>
              <a:rect l="l" t="t" r="r" b="b"/>
              <a:pathLst>
                <a:path w="3815047" h="3535047">
                  <a:moveTo>
                    <a:pt x="3690586" y="3535047"/>
                  </a:moveTo>
                  <a:lnTo>
                    <a:pt x="124460" y="3535047"/>
                  </a:lnTo>
                  <a:cubicBezTo>
                    <a:pt x="55880" y="3535047"/>
                    <a:pt x="0" y="3479167"/>
                    <a:pt x="0" y="34105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90587" y="0"/>
                  </a:lnTo>
                  <a:cubicBezTo>
                    <a:pt x="3759167" y="0"/>
                    <a:pt x="3815047" y="55880"/>
                    <a:pt x="3815047" y="124460"/>
                  </a:cubicBezTo>
                  <a:lnTo>
                    <a:pt x="3815047" y="3410588"/>
                  </a:lnTo>
                  <a:cubicBezTo>
                    <a:pt x="3815047" y="3479167"/>
                    <a:pt x="3759167" y="3535047"/>
                    <a:pt x="3690587" y="3535047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63729" y="1743090"/>
            <a:ext cx="5361175" cy="572552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66477" y="2777004"/>
            <a:ext cx="1139956" cy="488384"/>
            <a:chOff x="0" y="0"/>
            <a:chExt cx="3047357" cy="1305560"/>
          </a:xfrm>
        </p:grpSpPr>
        <p:sp>
          <p:nvSpPr>
            <p:cNvPr id="8" name="Freeform 8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25508" y="1685940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 Bold"/>
              </a:rPr>
              <a:t>KEMAMPUAN AKADEMIK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4724" y="5807783"/>
            <a:ext cx="7039992" cy="60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Muli Bold"/>
              </a:rPr>
              <a:t>KEMAMPUAN NON-AKADEMIK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-2326888" y="2032690"/>
            <a:ext cx="6492246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4321" y="8122840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Muli Bold"/>
              </a:rPr>
              <a:t>APA YANG PERLU DIPANTAU?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4647" y="2793337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NILAI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88579" y="3771808"/>
            <a:ext cx="7764855" cy="47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sz="2825" dirty="0">
                <a:solidFill>
                  <a:srgbClr val="FFFFFF"/>
                </a:solidFill>
                <a:latin typeface="Muli Regular Bold"/>
              </a:rPr>
              <a:t>PRESTASI (LOMBA, PENGHARGAAN)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5508" y="4742745"/>
            <a:ext cx="7039992" cy="4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uli Regular Bold"/>
              </a:rPr>
              <a:t>KEHADIRAN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66477" y="3757849"/>
            <a:ext cx="1139956" cy="488384"/>
            <a:chOff x="0" y="0"/>
            <a:chExt cx="3047357" cy="1305560"/>
          </a:xfrm>
        </p:grpSpPr>
        <p:sp>
          <p:nvSpPr>
            <p:cNvPr id="17" name="Freeform 17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66477" y="4771320"/>
            <a:ext cx="1139956" cy="488384"/>
            <a:chOff x="0" y="0"/>
            <a:chExt cx="3047357" cy="1305560"/>
          </a:xfrm>
        </p:grpSpPr>
        <p:sp>
          <p:nvSpPr>
            <p:cNvPr id="19" name="Freeform 19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2988579" y="6804762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KARAKTER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69657" y="7878648"/>
            <a:ext cx="3551693" cy="4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uli Regular Bold"/>
              </a:rPr>
              <a:t>EKSTRAKURIKULER</a:t>
            </a:r>
          </a:p>
        </p:txBody>
      </p:sp>
      <p:grpSp>
        <p:nvGrpSpPr>
          <p:cNvPr id="22" name="Group 22"/>
          <p:cNvGrpSpPr/>
          <p:nvPr/>
        </p:nvGrpSpPr>
        <p:grpSpPr>
          <a:xfrm rot="-10800000">
            <a:off x="6572760" y="6852387"/>
            <a:ext cx="1139956" cy="488384"/>
            <a:chOff x="0" y="0"/>
            <a:chExt cx="3047357" cy="1305560"/>
          </a:xfrm>
        </p:grpSpPr>
        <p:sp>
          <p:nvSpPr>
            <p:cNvPr id="23" name="Freeform 23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6572760" y="7926273"/>
            <a:ext cx="1139956" cy="488384"/>
            <a:chOff x="0" y="0"/>
            <a:chExt cx="3047357" cy="1305560"/>
          </a:xfrm>
        </p:grpSpPr>
        <p:sp>
          <p:nvSpPr>
            <p:cNvPr id="25" name="Freeform 25"/>
            <p:cNvSpPr/>
            <p:nvPr/>
          </p:nvSpPr>
          <p:spPr>
            <a:xfrm>
              <a:off x="0" y="-27940"/>
              <a:ext cx="3066406" cy="1360170"/>
            </a:xfrm>
            <a:custGeom>
              <a:avLst/>
              <a:gdLst/>
              <a:ahLst/>
              <a:cxnLst/>
              <a:rect l="l" t="t" r="r" b="b"/>
              <a:pathLst>
                <a:path w="3066406" h="1360170">
                  <a:moveTo>
                    <a:pt x="2991477" y="579120"/>
                  </a:moveTo>
                  <a:lnTo>
                    <a:pt x="2291707" y="55880"/>
                  </a:lnTo>
                  <a:cubicBezTo>
                    <a:pt x="2218047" y="0"/>
                    <a:pt x="2157087" y="30480"/>
                    <a:pt x="2157087" y="123190"/>
                  </a:cubicBezTo>
                  <a:lnTo>
                    <a:pt x="2157087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2156197" y="805180"/>
                  </a:lnTo>
                  <a:lnTo>
                    <a:pt x="2156197" y="1236980"/>
                  </a:lnTo>
                  <a:cubicBezTo>
                    <a:pt x="2156197" y="1329690"/>
                    <a:pt x="2216777" y="1360170"/>
                    <a:pt x="2290437" y="1304290"/>
                  </a:cubicBezTo>
                  <a:lnTo>
                    <a:pt x="2991477" y="779780"/>
                  </a:lnTo>
                  <a:cubicBezTo>
                    <a:pt x="3066406" y="726440"/>
                    <a:pt x="3066406" y="635000"/>
                    <a:pt x="2991477" y="579120"/>
                  </a:cubicBezTo>
                  <a:close/>
                </a:path>
              </a:pathLst>
            </a:custGeom>
            <a:solidFill>
              <a:srgbClr val="FFDC5D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8559" y="5323023"/>
            <a:ext cx="7150882" cy="95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sistem bermanfaat bagi siswa sendiri untuk memonitoring prestasi siswa?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3" y="34603"/>
                    </a:cubicBezTo>
                    <a:cubicBezTo>
                      <a:pt x="56758" y="12448"/>
                      <a:pt x="86808" y="0"/>
                      <a:pt x="118141" y="0"/>
                    </a:cubicBezTo>
                    <a:lnTo>
                      <a:pt x="1358616" y="0"/>
                    </a:lnTo>
                    <a:cubicBezTo>
                      <a:pt x="1389949" y="0"/>
                      <a:pt x="1419998" y="12448"/>
                      <a:pt x="1442154" y="34603"/>
                    </a:cubicBezTo>
                    <a:cubicBezTo>
                      <a:pt x="1464310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727444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86808"/>
                      <a:pt x="12447" y="56758"/>
                      <a:pt x="34602" y="34602"/>
                    </a:cubicBezTo>
                    <a:cubicBezTo>
                      <a:pt x="56758" y="12447"/>
                      <a:pt x="86808" y="0"/>
                      <a:pt x="118140" y="0"/>
                    </a:cubicBezTo>
                    <a:lnTo>
                      <a:pt x="1358615" y="0"/>
                    </a:lnTo>
                    <a:cubicBezTo>
                      <a:pt x="1389948" y="0"/>
                      <a:pt x="1419997" y="12447"/>
                      <a:pt x="1442153" y="34602"/>
                    </a:cubicBezTo>
                    <a:cubicBezTo>
                      <a:pt x="1464309" y="56758"/>
                      <a:pt x="1476756" y="86808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(SANGAT 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852409" y="7794268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detail nilai menjadi peringatan untuk meningkatkan prestasi?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154380" y="6328130"/>
            <a:ext cx="10940055" cy="1366623"/>
            <a:chOff x="0" y="0"/>
            <a:chExt cx="7020136" cy="8769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0137" cy="876950"/>
            </a:xfrm>
            <a:custGeom>
              <a:avLst/>
              <a:gdLst/>
              <a:ahLst/>
              <a:cxnLst/>
              <a:rect l="l" t="t" r="r" b="b"/>
              <a:pathLst>
                <a:path w="7020137" h="876950">
                  <a:moveTo>
                    <a:pt x="6895676" y="876950"/>
                  </a:moveTo>
                  <a:lnTo>
                    <a:pt x="124460" y="876950"/>
                  </a:lnTo>
                  <a:cubicBezTo>
                    <a:pt x="55880" y="876950"/>
                    <a:pt x="0" y="821070"/>
                    <a:pt x="0" y="752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95677" y="0"/>
                  </a:lnTo>
                  <a:cubicBezTo>
                    <a:pt x="6964256" y="0"/>
                    <a:pt x="7020137" y="55880"/>
                    <a:pt x="7020137" y="124460"/>
                  </a:cubicBezTo>
                  <a:lnTo>
                    <a:pt x="7020137" y="752490"/>
                  </a:lnTo>
                  <a:cubicBezTo>
                    <a:pt x="7020137" y="821070"/>
                    <a:pt x="6964256" y="876950"/>
                    <a:pt x="6895677" y="876950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10" name="TextBox 10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2" name="TextBox 32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9598" y="4598188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905927" y="8148953"/>
            <a:ext cx="4952657" cy="6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002F42"/>
                </a:solidFill>
                <a:latin typeface="Muli Regular"/>
              </a:rPr>
              <a:t>Apakah sistem berguna untuk menjadi warning untuk persentase kehadiran?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9260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5858451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847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8171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363722" y="2926050"/>
                <a:ext cx="1476756" cy="58711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5871150">
                    <a:moveTo>
                      <a:pt x="0" y="5871150"/>
                    </a:moveTo>
                    <a:lnTo>
                      <a:pt x="0" y="118141"/>
                    </a:lnTo>
                    <a:cubicBezTo>
                      <a:pt x="0" y="86808"/>
                      <a:pt x="12447" y="56758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8"/>
                      <a:pt x="1476756" y="86808"/>
                      <a:pt x="1476756" y="118141"/>
                    </a:cubicBezTo>
                    <a:lnTo>
                      <a:pt x="1476756" y="58711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60%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9598" y="4257623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40%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59445" y="7855860"/>
            <a:ext cx="4952657" cy="136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dengan adanya fitur pencatatan pelanggaran sistem berguna menjadi warning atau peringatan tentang nilai sikap dan karakter siswa?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4" name="TextBox 4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RR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75309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351253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527197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703141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1181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4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7125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3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23069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2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99013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1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028700" y="8894576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68685" y="3012742"/>
            <a:ext cx="8925174" cy="2235712"/>
            <a:chOff x="0" y="0"/>
            <a:chExt cx="5727205" cy="14346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868685" y="4819406"/>
            <a:ext cx="8925174" cy="2684392"/>
            <a:chOff x="0" y="0"/>
            <a:chExt cx="5727205" cy="17225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678559" y="3312432"/>
            <a:ext cx="7150882" cy="12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600">
                <a:solidFill>
                  <a:srgbClr val="002F42"/>
                </a:solidFill>
                <a:latin typeface="Muli Regular Bold"/>
              </a:rPr>
              <a:t>100%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599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78559" y="5077161"/>
            <a:ext cx="7150882" cy="145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2F42"/>
                </a:solidFill>
                <a:latin typeface="Muli Regular"/>
              </a:rPr>
              <a:t>Apakah dengan adanya fitur catatan penghargaan berguna untuk memonitoring prestasi siswa?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72287" y="-1835807"/>
            <a:ext cx="13807118" cy="128029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5" y="3012742"/>
            <a:ext cx="6181520" cy="1548440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68685" y="4264027"/>
            <a:ext cx="6181520" cy="1859194"/>
            <a:chOff x="0" y="0"/>
            <a:chExt cx="5727205" cy="1722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831532" y="1128905"/>
            <a:ext cx="6427768" cy="7067673"/>
            <a:chOff x="0" y="0"/>
            <a:chExt cx="8570357" cy="9423565"/>
          </a:xfrm>
        </p:grpSpPr>
        <p:sp>
          <p:nvSpPr>
            <p:cNvPr id="8" name="TextBox 8"/>
            <p:cNvSpPr txBox="1"/>
            <p:nvPr/>
          </p:nvSpPr>
          <p:spPr>
            <a:xfrm>
              <a:off x="366157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8018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TS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729879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RR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11740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093601" y="9049804"/>
              <a:ext cx="1476756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SS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1929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3922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65915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8790850"/>
                <a:ext cx="82042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204200" h="12700">
                    <a:moveTo>
                      <a:pt x="0" y="0"/>
                    </a:moveTo>
                    <a:lnTo>
                      <a:pt x="8204200" y="0"/>
                    </a:lnTo>
                    <a:lnTo>
                      <a:pt x="82042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2F42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4762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4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516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3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509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2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550275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1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749576"/>
              <a:ext cx="228997" cy="373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002F42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366157" y="163068"/>
              <a:ext cx="8204200" cy="8797201"/>
              <a:chOff x="0" y="0"/>
              <a:chExt cx="8204200" cy="87972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363722" y="6591550"/>
                <a:ext cx="1476756" cy="22056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2205650">
                    <a:moveTo>
                      <a:pt x="0" y="2205650"/>
                    </a:moveTo>
                    <a:lnTo>
                      <a:pt x="0" y="118141"/>
                    </a:lnTo>
                    <a:cubicBezTo>
                      <a:pt x="0" y="86808"/>
                      <a:pt x="12447" y="56759"/>
                      <a:pt x="34602" y="34603"/>
                    </a:cubicBezTo>
                    <a:cubicBezTo>
                      <a:pt x="56758" y="12447"/>
                      <a:pt x="86808" y="0"/>
                      <a:pt x="118141" y="0"/>
                    </a:cubicBezTo>
                    <a:lnTo>
                      <a:pt x="1358615" y="0"/>
                    </a:lnTo>
                    <a:cubicBezTo>
                      <a:pt x="1389948" y="0"/>
                      <a:pt x="1419998" y="12447"/>
                      <a:pt x="1442154" y="34603"/>
                    </a:cubicBezTo>
                    <a:cubicBezTo>
                      <a:pt x="1464309" y="56759"/>
                      <a:pt x="1476756" y="86808"/>
                      <a:pt x="1476756" y="118141"/>
                    </a:cubicBezTo>
                    <a:lnTo>
                      <a:pt x="1476756" y="22056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45583" y="-6350"/>
                <a:ext cx="1476756" cy="8803550"/>
              </a:xfrm>
              <a:custGeom>
                <a:avLst/>
                <a:gdLst/>
                <a:ahLst/>
                <a:cxnLst/>
                <a:rect l="l" t="t" r="r" b="b"/>
                <a:pathLst>
                  <a:path w="1476756" h="8803550">
                    <a:moveTo>
                      <a:pt x="0" y="8803550"/>
                    </a:moveTo>
                    <a:lnTo>
                      <a:pt x="0" y="118140"/>
                    </a:lnTo>
                    <a:cubicBezTo>
                      <a:pt x="0" y="52893"/>
                      <a:pt x="52893" y="0"/>
                      <a:pt x="118141" y="0"/>
                    </a:cubicBezTo>
                    <a:lnTo>
                      <a:pt x="1358616" y="0"/>
                    </a:lnTo>
                    <a:cubicBezTo>
                      <a:pt x="1423863" y="0"/>
                      <a:pt x="1476756" y="52893"/>
                      <a:pt x="1476756" y="118140"/>
                    </a:cubicBezTo>
                    <a:lnTo>
                      <a:pt x="1476756" y="8803550"/>
                    </a:lnTo>
                    <a:close/>
                  </a:path>
                </a:pathLst>
              </a:custGeom>
              <a:solidFill>
                <a:srgbClr val="FF161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FF1616"/>
              </a:solidFill>
            </p:spPr>
          </p:sp>
        </p:grpSp>
      </p:grpSp>
      <p:sp>
        <p:nvSpPr>
          <p:cNvPr id="30" name="TextBox 30"/>
          <p:cNvSpPr txBox="1"/>
          <p:nvPr/>
        </p:nvSpPr>
        <p:spPr>
          <a:xfrm>
            <a:off x="1429598" y="3228384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80%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(SETUJU)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9598" y="4427906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10415" y="9077037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291495" y="6379104"/>
            <a:ext cx="6181520" cy="1548440"/>
            <a:chOff x="0" y="0"/>
            <a:chExt cx="5727205" cy="143463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3291495" y="7630389"/>
            <a:ext cx="6181520" cy="1859194"/>
            <a:chOff x="0" y="0"/>
            <a:chExt cx="5727205" cy="17225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727205" cy="1722551"/>
            </a:xfrm>
            <a:custGeom>
              <a:avLst/>
              <a:gdLst/>
              <a:ahLst/>
              <a:cxnLst/>
              <a:rect l="l" t="t" r="r" b="b"/>
              <a:pathLst>
                <a:path w="5727205" h="1722551">
                  <a:moveTo>
                    <a:pt x="5602745" y="1722551"/>
                  </a:moveTo>
                  <a:lnTo>
                    <a:pt x="124460" y="1722551"/>
                  </a:lnTo>
                  <a:cubicBezTo>
                    <a:pt x="55880" y="1722551"/>
                    <a:pt x="0" y="1666671"/>
                    <a:pt x="0" y="15980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598091"/>
                  </a:lnTo>
                  <a:cubicBezTo>
                    <a:pt x="5727205" y="1666671"/>
                    <a:pt x="5671325" y="1722551"/>
                    <a:pt x="5602745" y="1722551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852409" y="6594746"/>
            <a:ext cx="4952657" cy="85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20%</a:t>
            </a:r>
          </a:p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02F42"/>
                </a:solidFill>
                <a:latin typeface="Muli Regular Bold"/>
              </a:rPr>
              <a:t>(RAGU-RAGU)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59445" y="7879920"/>
            <a:ext cx="4952657" cy="102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  <a:spcBef>
                <a:spcPct val="0"/>
              </a:spcBef>
            </a:pPr>
            <a:r>
              <a:rPr lang="en-US" sz="1939">
                <a:solidFill>
                  <a:srgbClr val="FFFFFF"/>
                </a:solidFill>
                <a:latin typeface="Muli Regular"/>
              </a:rPr>
              <a:t>Apakah fitur catatan ekstrakurikuler bermanfaat dalam sebuah proses pemantauan prestasi?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51109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mampu memberikan informasi rincian penilaian akademik siswa berdasarkan komponen penilian yang 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KESIMPULAN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711677"/>
            <a:ext cx="7826955" cy="294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memberikan informasi pencapaian siswa mengenai prestasi yang dimiliki, sebagai warning mengenai kehadiran, dan memberikan informasi tentang nilai sikap/karakter yang terkait dengan pelanggaran.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184" y="8109638"/>
            <a:ext cx="8225171" cy="146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Sistem berhasil menjadi penghubung antara sekolah dengan orang tua mengenai perkembangan peserta didik.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28139" y="1722733"/>
            <a:ext cx="8276967" cy="7159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1184" y="2266346"/>
            <a:ext cx="8225171" cy="14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Adanya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melakukan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pelanggaran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pada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batas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poin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tertentu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184" y="872295"/>
            <a:ext cx="6060871" cy="101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2F42"/>
                </a:solidFill>
                <a:latin typeface="Muli Bold"/>
              </a:rPr>
              <a:t>SARAN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808129" y="9210675"/>
            <a:ext cx="488401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2F42"/>
                </a:solidFill>
                <a:latin typeface="Space Mono"/>
              </a:rPr>
              <a:t>TUGAS AKHIR - UBAYA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184" y="4065827"/>
            <a:ext cx="8225171" cy="19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peringatan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mengenai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ketidakhadiran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dalam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bentuk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kepada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wali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 panose="020B0604020202020204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 panose="020B0604020202020204" charset="0"/>
              </a:rPr>
              <a:t>sendiri</a:t>
            </a:r>
            <a:endParaRPr lang="en-US" sz="2800" dirty="0">
              <a:solidFill>
                <a:srgbClr val="000000"/>
              </a:solidFill>
              <a:latin typeface="Muli Regular" panose="020B0604020202020204" charset="0"/>
            </a:endParaRPr>
          </a:p>
          <a:p>
            <a:pPr algn="just">
              <a:lnSpc>
                <a:spcPts val="3920"/>
              </a:lnSpc>
            </a:pPr>
            <a:endParaRPr lang="en-US" sz="93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1184" y="5792846"/>
            <a:ext cx="8225171" cy="245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notifikasi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melalui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email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terkait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terhadap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orang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tua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maupun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guru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mengalami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kegagalan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nilai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dibawah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kkm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)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1184" y="8195244"/>
            <a:ext cx="8225171" cy="1470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Memberikan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fitur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report/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rapor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belajar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siswa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setiap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uli Regular"/>
              </a:rPr>
              <a:t>ajaran</a:t>
            </a:r>
            <a:endParaRPr lang="en-US" sz="2800" dirty="0">
              <a:solidFill>
                <a:srgbClr val="000000"/>
              </a:solidFill>
              <a:latin typeface="Muli Regular"/>
            </a:endParaRP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Muli Regula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52543" y="632486"/>
            <a:ext cx="2114947" cy="1966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144353" y="7687614"/>
            <a:ext cx="2114947" cy="19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45754"/>
            <a:ext cx="4406779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5" name="Group 5"/>
          <p:cNvGrpSpPr/>
          <p:nvPr/>
        </p:nvGrpSpPr>
        <p:grpSpPr>
          <a:xfrm rot="-5400000">
            <a:off x="10789149" y="2173002"/>
            <a:ext cx="7417275" cy="4800891"/>
            <a:chOff x="0" y="0"/>
            <a:chExt cx="1923367" cy="1244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D5EDF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104900"/>
            <a:ext cx="6485085" cy="101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FFFFFF"/>
                </a:solidFill>
                <a:latin typeface="Muli Bold"/>
              </a:rPr>
              <a:t>TERIMA KASIH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80460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0857 3377 0050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35601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dnielzlukhu@gmail.com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690743"/>
            <a:ext cx="6485085" cy="52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Muli Regular"/>
              </a:rPr>
              <a:t>@</a:t>
            </a:r>
            <a:r>
              <a:rPr lang="en-US" sz="3199" dirty="0" err="1">
                <a:solidFill>
                  <a:srgbClr val="FFFFFF"/>
                </a:solidFill>
                <a:latin typeface="Muli Regular"/>
              </a:rPr>
              <a:t>dnielzlukhu</a:t>
            </a:r>
            <a:endParaRPr lang="en-US" sz="3199" dirty="0">
              <a:solidFill>
                <a:srgbClr val="FFFFFF"/>
              </a:solidFill>
              <a:latin typeface="Muli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0703" y="2157943"/>
            <a:ext cx="8073573" cy="68625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412286" y="6724119"/>
            <a:ext cx="3078870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0773" y="561884"/>
            <a:ext cx="9283446" cy="7931446"/>
            <a:chOff x="0" y="0"/>
            <a:chExt cx="3807918" cy="32533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111743" y="561884"/>
            <a:ext cx="14927879" cy="8696416"/>
            <a:chOff x="0" y="0"/>
            <a:chExt cx="6123173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23173" cy="3567128"/>
            </a:xfrm>
            <a:custGeom>
              <a:avLst/>
              <a:gdLst/>
              <a:ahLst/>
              <a:cxnLst/>
              <a:rect l="l" t="t" r="r" b="b"/>
              <a:pathLst>
                <a:path w="6123173" h="3567128">
                  <a:moveTo>
                    <a:pt x="5998713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98713" y="0"/>
                  </a:lnTo>
                  <a:cubicBezTo>
                    <a:pt x="6067293" y="0"/>
                    <a:pt x="6123173" y="55880"/>
                    <a:pt x="6123173" y="124460"/>
                  </a:cubicBezTo>
                  <a:lnTo>
                    <a:pt x="6123173" y="3442668"/>
                  </a:lnTo>
                  <a:cubicBezTo>
                    <a:pt x="6123173" y="3511248"/>
                    <a:pt x="6067293" y="3567128"/>
                    <a:pt x="5998713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-1523470" y="4467908"/>
            <a:ext cx="6823236" cy="40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6"/>
              </a:lnSpc>
              <a:spcBef>
                <a:spcPct val="0"/>
              </a:spcBef>
            </a:pPr>
            <a:r>
              <a:rPr lang="en-US" sz="2419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040225" y="1709856"/>
            <a:ext cx="12731721" cy="5686888"/>
            <a:chOff x="0" y="0"/>
            <a:chExt cx="16975628" cy="7582517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52"/>
              <a:ext cx="16975628" cy="62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Minimnya peran orang tua dalam memantau perkembangan anak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Latar Belakang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4655"/>
              <a:ext cx="16975628" cy="1301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Bagaimana membantu proses monitoring prestasi anak di sekolah sebagai</a:t>
              </a:r>
            </a:p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siswa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39903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Rumusan Masalah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05904"/>
              <a:ext cx="16975628" cy="197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7"/>
                </a:lnSpc>
                <a:spcBef>
                  <a:spcPct val="0"/>
                </a:spcBef>
              </a:pPr>
              <a:r>
                <a:rPr lang="en-US" sz="2847">
                  <a:solidFill>
                    <a:srgbClr val="000000"/>
                  </a:solidFill>
                  <a:latin typeface="Muli Regular"/>
                </a:rPr>
                <a:t>Membuat sistem monitoring prestasi siswa yang dapat membantu orang tua, guru memantau prestasi siswa di sekolah, serta menjadi bahan evaluasi dalam mengajar dan mendidik siswa.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631152"/>
              <a:ext cx="16975628" cy="81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26"/>
                </a:lnSpc>
                <a:spcBef>
                  <a:spcPct val="0"/>
                </a:spcBef>
              </a:pPr>
              <a:r>
                <a:rPr lang="en-US" sz="3661">
                  <a:solidFill>
                    <a:srgbClr val="002F42"/>
                  </a:solidFill>
                  <a:latin typeface="Muli Bold"/>
                </a:rPr>
                <a:t>Tujuan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3772" y="2236580"/>
            <a:ext cx="6480487" cy="3791512"/>
            <a:chOff x="0" y="0"/>
            <a:chExt cx="1923367" cy="1125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125297"/>
            </a:xfrm>
            <a:custGeom>
              <a:avLst/>
              <a:gdLst/>
              <a:ahLst/>
              <a:cxnLst/>
              <a:rect l="l" t="t" r="r" b="b"/>
              <a:pathLst>
                <a:path w="1923367" h="1125297">
                  <a:moveTo>
                    <a:pt x="1798906" y="1125296"/>
                  </a:moveTo>
                  <a:lnTo>
                    <a:pt x="124460" y="1125296"/>
                  </a:lnTo>
                  <a:cubicBezTo>
                    <a:pt x="55880" y="1125296"/>
                    <a:pt x="0" y="1069416"/>
                    <a:pt x="0" y="1000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000836"/>
                  </a:lnTo>
                  <a:cubicBezTo>
                    <a:pt x="1923367" y="1069417"/>
                    <a:pt x="1867487" y="1125297"/>
                    <a:pt x="1798907" y="112529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25204" y="1028700"/>
            <a:ext cx="1978908" cy="18403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0235" y="7417916"/>
            <a:ext cx="1978908" cy="1840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4783" y="2414747"/>
            <a:ext cx="6577682" cy="572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4"/>
              </a:lnSpc>
            </a:pP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■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pendidikan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atau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sekolah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sebagai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alat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tolak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ukur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keberhasilan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institusi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dalam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mendidik</a:t>
            </a:r>
            <a:r>
              <a:rPr lang="en-US" sz="2875" spc="356" dirty="0">
                <a:solidFill>
                  <a:srgbClr val="000000"/>
                </a:solidFill>
                <a:ea typeface="Muli Regular"/>
              </a:rPr>
              <a:t> </a:t>
            </a:r>
            <a:r>
              <a:rPr lang="en-US" sz="2875" spc="356" dirty="0" err="1">
                <a:solidFill>
                  <a:srgbClr val="000000"/>
                </a:solidFill>
                <a:ea typeface="Muli Regular"/>
              </a:rPr>
              <a:t>siswanya</a:t>
            </a: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endParaRPr lang="en-US" sz="2875" spc="356" dirty="0">
              <a:solidFill>
                <a:srgbClr val="000000"/>
              </a:solidFill>
              <a:ea typeface="Muli Regular"/>
            </a:endParaRPr>
          </a:p>
          <a:p>
            <a:pPr algn="just">
              <a:lnSpc>
                <a:spcPts val="4514"/>
              </a:lnSpc>
            </a:pPr>
            <a:r>
              <a:rPr lang="en-US" sz="2880" spc="118" dirty="0">
                <a:solidFill>
                  <a:srgbClr val="000000"/>
                </a:solidFill>
                <a:ea typeface="Arimo"/>
              </a:rPr>
              <a:t>■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Bagi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siswa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memonitor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kegiatan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selama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di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sekolah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menjadi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bahan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evaluasi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orang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tua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dalam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mendidik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dan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mendukung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keberhasilan</a:t>
            </a:r>
            <a:r>
              <a:rPr lang="en-US" sz="2880" spc="118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880" spc="118" dirty="0" err="1">
                <a:solidFill>
                  <a:srgbClr val="000000"/>
                </a:solidFill>
                <a:ea typeface="Arimo"/>
              </a:rPr>
              <a:t>anak</a:t>
            </a:r>
            <a:endParaRPr lang="en-US" sz="2880" spc="118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4783" y="1095375"/>
            <a:ext cx="6975072" cy="112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840" spc="-78">
                <a:solidFill>
                  <a:srgbClr val="002F42"/>
                </a:solidFill>
                <a:latin typeface="Muli Bold"/>
              </a:rPr>
              <a:t>MANFAAT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783" y="9028214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74492" y="3174529"/>
            <a:ext cx="218527" cy="21852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17688" y="4226775"/>
            <a:ext cx="160064" cy="1600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1510746"/>
            <a:ext cx="7224722" cy="68273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93695" y="7886286"/>
            <a:ext cx="2123923" cy="1975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56768" y="567901"/>
            <a:ext cx="2123923" cy="19752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792344" y="851013"/>
            <a:ext cx="6466956" cy="8407287"/>
            <a:chOff x="0" y="0"/>
            <a:chExt cx="2673718" cy="34759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3718" cy="3475935"/>
            </a:xfrm>
            <a:custGeom>
              <a:avLst/>
              <a:gdLst/>
              <a:ahLst/>
              <a:cxnLst/>
              <a:rect l="l" t="t" r="r" b="b"/>
              <a:pathLst>
                <a:path w="2673718" h="3475935">
                  <a:moveTo>
                    <a:pt x="2549258" y="3475935"/>
                  </a:moveTo>
                  <a:lnTo>
                    <a:pt x="124460" y="3475935"/>
                  </a:lnTo>
                  <a:cubicBezTo>
                    <a:pt x="55880" y="3475935"/>
                    <a:pt x="0" y="3420054"/>
                    <a:pt x="0" y="33514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49258" y="0"/>
                  </a:lnTo>
                  <a:cubicBezTo>
                    <a:pt x="2617838" y="0"/>
                    <a:pt x="2673718" y="55880"/>
                    <a:pt x="2673718" y="124460"/>
                  </a:cubicBezTo>
                  <a:lnTo>
                    <a:pt x="2673718" y="3351475"/>
                  </a:lnTo>
                  <a:cubicBezTo>
                    <a:pt x="2673718" y="3420055"/>
                    <a:pt x="2617838" y="3475935"/>
                    <a:pt x="2549258" y="34759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3096315"/>
            <a:ext cx="9172730" cy="394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13"/>
              </a:lnSpc>
            </a:pP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■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Sistem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dibuat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</a:t>
            </a:r>
            <a:r>
              <a:rPr lang="en-US" sz="3320" spc="411" dirty="0" err="1">
                <a:solidFill>
                  <a:srgbClr val="FFFFFF"/>
                </a:solidFill>
                <a:ea typeface="Muli Regular"/>
              </a:rPr>
              <a:t>berbasis</a:t>
            </a:r>
            <a:r>
              <a:rPr lang="en-US" sz="3320" spc="411" dirty="0">
                <a:solidFill>
                  <a:srgbClr val="FFFFFF"/>
                </a:solidFill>
                <a:ea typeface="Muli Regular"/>
              </a:rPr>
              <a:t> website.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merupakan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modul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untuk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orang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tua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wali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kelas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, dan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kepala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  <a:p>
            <a:pPr algn="just">
              <a:lnSpc>
                <a:spcPts val="5213"/>
              </a:lnSpc>
            </a:pPr>
            <a:r>
              <a:rPr lang="en-US" sz="3320" spc="136" dirty="0">
                <a:solidFill>
                  <a:srgbClr val="FFFFFF"/>
                </a:solidFill>
                <a:ea typeface="Arimo"/>
              </a:rPr>
              <a:t>■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Sitem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yang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dibuat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berfungsi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memberikan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informasi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hasil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capaianbelajar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beserta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dengan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tolak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ukur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keberhasilan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siswa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 di </a:t>
            </a:r>
            <a:r>
              <a:rPr lang="en-US" sz="3320" spc="136" dirty="0" err="1">
                <a:solidFill>
                  <a:srgbClr val="FFFFFF"/>
                </a:solidFill>
                <a:ea typeface="Arimo"/>
              </a:rPr>
              <a:t>sekolah</a:t>
            </a:r>
            <a:r>
              <a:rPr lang="en-US" sz="3320" spc="136" dirty="0">
                <a:solidFill>
                  <a:srgbClr val="FFFFFF"/>
                </a:solidFill>
                <a:ea typeface="Arim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05771"/>
            <a:ext cx="5922248" cy="201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199" spc="-71">
                <a:solidFill>
                  <a:srgbClr val="FFFFFF"/>
                </a:solidFill>
                <a:latin typeface="Muli Bold"/>
              </a:rPr>
              <a:t>RUANG</a:t>
            </a:r>
          </a:p>
          <a:p>
            <a:pPr>
              <a:lnSpc>
                <a:spcPts val="7919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LINGKUP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10675"/>
            <a:ext cx="5043100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75C7FB"/>
                </a:solidFill>
                <a:latin typeface="Space Mono"/>
              </a:rPr>
              <a:t>TUGAS AKHIR - UBAYA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93695" y="2543150"/>
            <a:ext cx="7952065" cy="50098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51376"/>
            <a:ext cx="5708658" cy="202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KAJIAN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PUSTAKA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72016" y="829309"/>
            <a:ext cx="11454720" cy="9071307"/>
            <a:chOff x="0" y="0"/>
            <a:chExt cx="4735875" cy="3750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35874" cy="3750469"/>
            </a:xfrm>
            <a:custGeom>
              <a:avLst/>
              <a:gdLst/>
              <a:ahLst/>
              <a:cxnLst/>
              <a:rect l="l" t="t" r="r" b="b"/>
              <a:pathLst>
                <a:path w="4735874" h="3750469">
                  <a:moveTo>
                    <a:pt x="4611415" y="3750469"/>
                  </a:moveTo>
                  <a:lnTo>
                    <a:pt x="124460" y="3750469"/>
                  </a:lnTo>
                  <a:cubicBezTo>
                    <a:pt x="55880" y="3750469"/>
                    <a:pt x="0" y="3694589"/>
                    <a:pt x="0" y="36260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11415" y="0"/>
                  </a:lnTo>
                  <a:cubicBezTo>
                    <a:pt x="4679995" y="0"/>
                    <a:pt x="4735874" y="55880"/>
                    <a:pt x="4735874" y="124460"/>
                  </a:cubicBezTo>
                  <a:lnTo>
                    <a:pt x="4735874" y="3626009"/>
                  </a:lnTo>
                  <a:cubicBezTo>
                    <a:pt x="4735874" y="3694589"/>
                    <a:pt x="4679995" y="3750469"/>
                    <a:pt x="4611415" y="37504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66279" y="829833"/>
            <a:ext cx="10993021" cy="9070784"/>
            <a:chOff x="0" y="0"/>
            <a:chExt cx="4544988" cy="37502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4988" cy="3750253"/>
            </a:xfrm>
            <a:custGeom>
              <a:avLst/>
              <a:gdLst/>
              <a:ahLst/>
              <a:cxnLst/>
              <a:rect l="l" t="t" r="r" b="b"/>
              <a:pathLst>
                <a:path w="4544988" h="3750253">
                  <a:moveTo>
                    <a:pt x="4420528" y="3750252"/>
                  </a:moveTo>
                  <a:lnTo>
                    <a:pt x="124460" y="3750252"/>
                  </a:lnTo>
                  <a:cubicBezTo>
                    <a:pt x="55880" y="3750252"/>
                    <a:pt x="0" y="3694373"/>
                    <a:pt x="0" y="36257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20528" y="0"/>
                  </a:lnTo>
                  <a:cubicBezTo>
                    <a:pt x="4489108" y="0"/>
                    <a:pt x="4544988" y="55880"/>
                    <a:pt x="4544988" y="124460"/>
                  </a:cubicBezTo>
                  <a:lnTo>
                    <a:pt x="4544988" y="3625793"/>
                  </a:lnTo>
                  <a:cubicBezTo>
                    <a:pt x="4544988" y="3694373"/>
                    <a:pt x="4489108" y="3750253"/>
                    <a:pt x="4420528" y="3750253"/>
                  </a:cubicBezTo>
                  <a:close/>
                </a:path>
              </a:pathLst>
            </a:custGeom>
            <a:solidFill>
              <a:srgbClr val="002F42"/>
            </a:solidFill>
          </p:spPr>
        </p:sp>
      </p:grpSp>
      <p:sp>
        <p:nvSpPr>
          <p:cNvPr id="7" name="TextBox 7"/>
          <p:cNvSpPr txBox="1"/>
          <p:nvPr/>
        </p:nvSpPr>
        <p:spPr>
          <a:xfrm rot="-5400000">
            <a:off x="2796138" y="6046496"/>
            <a:ext cx="6527735" cy="4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TUGAS AKHIR - UBAYA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7358" y="4631512"/>
            <a:ext cx="9960938" cy="195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Utomo, A. P., &amp; Sungkar, I. I. (2014). Analisis dan perancangan dashboard untuk monitoring dan evaluasi pasien rawat inap. Prosiding Mathematics and Science Forum, (pp. 145-152).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7358" y="1486611"/>
            <a:ext cx="9819522" cy="29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Márquez-Vera, C., Cano, A., Romero, C., &amp; Ventura, S. (2013). Predicting student failure at school using genetic programming and different data mining approaches with high dimensional and imbalanced data. Appl Intell, 38, 315-330. doi:10.1007/s10489-012-0374-8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7358" y="6805295"/>
            <a:ext cx="9819522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Muli Regular"/>
              </a:rPr>
              <a:t>Lay, F. A. (2018). Rancang bangun aplikasi monitoring dan evaluasi pelanggaran siswa pada sman 14 surabaya berbasis web. Skripsi Sarjana Strata Satu (S1), Institut Bisnis dan Informatika STIKOM Surabaya, Fakultas Teknologi dan Informatika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8488" y="1432062"/>
            <a:ext cx="13261755" cy="1926135"/>
            <a:chOff x="0" y="0"/>
            <a:chExt cx="11367620" cy="1651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01579" y="1871927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25458" y="817984"/>
            <a:ext cx="12974785" cy="1577146"/>
            <a:chOff x="0" y="0"/>
            <a:chExt cx="11121637" cy="1351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019905" y="1203747"/>
            <a:ext cx="12305437" cy="68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untuk memprediksi prestasi siswa berdasarkan faktor–faktor atau penyebab kegagalan siswa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0269" y="3817930"/>
            <a:ext cx="1130378" cy="105125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97353" y="614554"/>
            <a:ext cx="1130378" cy="1051252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538488" y="4192664"/>
            <a:ext cx="13261755" cy="1926135"/>
            <a:chOff x="0" y="0"/>
            <a:chExt cx="11367620" cy="1651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825458" y="3796908"/>
            <a:ext cx="12974785" cy="1793594"/>
            <a:chOff x="0" y="0"/>
            <a:chExt cx="11121637" cy="15374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121637" cy="1537420"/>
            </a:xfrm>
            <a:custGeom>
              <a:avLst/>
              <a:gdLst/>
              <a:ahLst/>
              <a:cxnLst/>
              <a:rect l="l" t="t" r="r" b="b"/>
              <a:pathLst>
                <a:path w="11121637" h="1537420">
                  <a:moveTo>
                    <a:pt x="10997177" y="1537420"/>
                  </a:moveTo>
                  <a:lnTo>
                    <a:pt x="124460" y="1537420"/>
                  </a:lnTo>
                  <a:cubicBezTo>
                    <a:pt x="55880" y="1537420"/>
                    <a:pt x="0" y="1481540"/>
                    <a:pt x="0" y="14129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412961"/>
                  </a:lnTo>
                  <a:cubicBezTo>
                    <a:pt x="11121637" y="1481540"/>
                    <a:pt x="11065756" y="1537420"/>
                    <a:pt x="10997177" y="1537420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019905" y="4022024"/>
            <a:ext cx="12305437" cy="1371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6"/>
              </a:lnSpc>
            </a:pPr>
            <a:r>
              <a:rPr lang="en-US" sz="2451" spc="225">
                <a:solidFill>
                  <a:srgbClr val="000000"/>
                </a:solidFill>
                <a:latin typeface="Muli Bold"/>
              </a:rPr>
              <a:t>Tujuan dari </a:t>
            </a:r>
            <a:r>
              <a:rPr lang="en-US" sz="2451" spc="225">
                <a:solidFill>
                  <a:srgbClr val="000000"/>
                </a:solidFill>
                <a:latin typeface="Arimo"/>
              </a:rPr>
              <a:t>penelitian ini adalah memanfaatkan digital information (dashboard) pada lingkungan rumah sakit untuk memvisualisasikan informasi kesehatan  pasien rawat inap untuk memastikan kebutuhan kesehatan pasien tercukupi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568229" y="7332165"/>
            <a:ext cx="13261755" cy="1926135"/>
            <a:chOff x="0" y="0"/>
            <a:chExt cx="11367620" cy="16510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7620" cy="1651031"/>
            </a:xfrm>
            <a:custGeom>
              <a:avLst/>
              <a:gdLst/>
              <a:ahLst/>
              <a:cxnLst/>
              <a:rect l="l" t="t" r="r" b="b"/>
              <a:pathLst>
                <a:path w="11367620" h="1651031">
                  <a:moveTo>
                    <a:pt x="11243159" y="1651031"/>
                  </a:moveTo>
                  <a:lnTo>
                    <a:pt x="124460" y="1651031"/>
                  </a:lnTo>
                  <a:cubicBezTo>
                    <a:pt x="55880" y="1651031"/>
                    <a:pt x="0" y="1595151"/>
                    <a:pt x="0" y="15265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243159" y="0"/>
                  </a:lnTo>
                  <a:cubicBezTo>
                    <a:pt x="11311740" y="0"/>
                    <a:pt x="11367620" y="55880"/>
                    <a:pt x="11367620" y="124460"/>
                  </a:cubicBezTo>
                  <a:lnTo>
                    <a:pt x="11367620" y="1526571"/>
                  </a:lnTo>
                  <a:cubicBezTo>
                    <a:pt x="11367620" y="1595151"/>
                    <a:pt x="11311740" y="1651031"/>
                    <a:pt x="11243159" y="16510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31320" y="7772029"/>
            <a:ext cx="5223764" cy="83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71"/>
              </a:lnSpc>
            </a:pPr>
            <a:r>
              <a:rPr lang="en-US" sz="5883" spc="-58">
                <a:solidFill>
                  <a:srgbClr val="FFFFFF"/>
                </a:solidFill>
                <a:latin typeface="Muli Bold"/>
              </a:rPr>
              <a:t>1.9 Billion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855199" y="6718087"/>
            <a:ext cx="12974785" cy="1577146"/>
            <a:chOff x="0" y="0"/>
            <a:chExt cx="11121637" cy="13518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21637" cy="1351887"/>
            </a:xfrm>
            <a:custGeom>
              <a:avLst/>
              <a:gdLst/>
              <a:ahLst/>
              <a:cxnLst/>
              <a:rect l="l" t="t" r="r" b="b"/>
              <a:pathLst>
                <a:path w="11121637" h="1351887">
                  <a:moveTo>
                    <a:pt x="10997177" y="1351887"/>
                  </a:moveTo>
                  <a:lnTo>
                    <a:pt x="124460" y="1351887"/>
                  </a:lnTo>
                  <a:cubicBezTo>
                    <a:pt x="55880" y="1351887"/>
                    <a:pt x="0" y="1296007"/>
                    <a:pt x="0" y="12274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997177" y="0"/>
                  </a:lnTo>
                  <a:cubicBezTo>
                    <a:pt x="11065756" y="0"/>
                    <a:pt x="11121637" y="55880"/>
                    <a:pt x="11121637" y="124460"/>
                  </a:cubicBezTo>
                  <a:lnTo>
                    <a:pt x="11121637" y="1227427"/>
                  </a:lnTo>
                  <a:cubicBezTo>
                    <a:pt x="11121637" y="1296007"/>
                    <a:pt x="11065756" y="1351887"/>
                    <a:pt x="10997177" y="1351887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019905" y="6836550"/>
            <a:ext cx="12810079" cy="13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5"/>
              </a:lnSpc>
            </a:pPr>
            <a:r>
              <a:rPr lang="en-US" sz="2450" spc="225">
                <a:solidFill>
                  <a:srgbClr val="000000"/>
                </a:solidFill>
                <a:latin typeface="Muli Bold"/>
              </a:rPr>
              <a:t>Tujuan </a:t>
            </a:r>
            <a:r>
              <a:rPr lang="en-US" sz="2450" spc="225">
                <a:solidFill>
                  <a:srgbClr val="000000"/>
                </a:solidFill>
                <a:latin typeface="Arimo"/>
              </a:rPr>
              <a:t>dari penelitian ini adalah membangun sistem yang berguna untuk memantau pelanggaran yang dibuat siswa disekolah sehingga memberikan manfaat bagi guru untuk mengevaluasi peserta didik disekolah.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27094" y="6514657"/>
            <a:ext cx="1130378" cy="10512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0385" y="6118799"/>
            <a:ext cx="3540241" cy="409061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825458" y="2507981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 dirty="0">
                <a:solidFill>
                  <a:srgbClr val="0048CD"/>
                </a:solidFill>
                <a:latin typeface="Space Mono"/>
              </a:rPr>
              <a:t>PREDICTING </a:t>
            </a: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STUDENT FAILURE AT SCHOOL USING GENETIC PROGRAMMING AND DIFFERENT DATA MINING APPROACHES WITH HIGH DIMENSIONAL AND IMBALANCED DATA</a:t>
            </a:r>
            <a:endParaRPr lang="en-US" sz="1961" dirty="0">
              <a:solidFill>
                <a:srgbClr val="0048CD"/>
              </a:solidFill>
              <a:latin typeface="Space Mon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55199" y="8408084"/>
            <a:ext cx="12974785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0" dirty="0">
                <a:solidFill>
                  <a:srgbClr val="0048CD"/>
                </a:solidFill>
                <a:latin typeface="Space Mono" panose="020B0604020202020204" charset="0"/>
              </a:rPr>
              <a:t>RANCANGAN BANGUN APLIKASI MONITORING DAN EVALUASI PELANGGARAN SISWA PADA SMAN 14 SURABAYA BERBASIS WEB.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8469"/>
            <a:ext cx="2758488" cy="454242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825458" y="5647652"/>
            <a:ext cx="12974785" cy="33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5"/>
              </a:lnSpc>
              <a:spcBef>
                <a:spcPct val="0"/>
              </a:spcBef>
            </a:pPr>
            <a:r>
              <a:rPr lang="en-US" sz="1961">
                <a:solidFill>
                  <a:srgbClr val="0048CD"/>
                </a:solidFill>
                <a:latin typeface="Space Mono"/>
              </a:rPr>
              <a:t>ANALISIS DAN PERANCANGAN DASHBOARD UNTUK MONITORING DAN EVALUASI PASIEN RAWAT INAP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76006" y="7594153"/>
            <a:ext cx="1383430" cy="1286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19900" y="7594153"/>
            <a:ext cx="9739400" cy="1804154"/>
            <a:chOff x="0" y="0"/>
            <a:chExt cx="4026687" cy="7459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6688" cy="745915"/>
            </a:xfrm>
            <a:custGeom>
              <a:avLst/>
              <a:gdLst/>
              <a:ahLst/>
              <a:cxnLst/>
              <a:rect l="l" t="t" r="r" b="b"/>
              <a:pathLst>
                <a:path w="4026688" h="745915">
                  <a:moveTo>
                    <a:pt x="3902227" y="745915"/>
                  </a:moveTo>
                  <a:lnTo>
                    <a:pt x="124460" y="745915"/>
                  </a:lnTo>
                  <a:cubicBezTo>
                    <a:pt x="55880" y="745915"/>
                    <a:pt x="0" y="690035"/>
                    <a:pt x="0" y="6214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27" y="0"/>
                  </a:lnTo>
                  <a:cubicBezTo>
                    <a:pt x="3970808" y="0"/>
                    <a:pt x="4026688" y="55880"/>
                    <a:pt x="4026688" y="124460"/>
                  </a:cubicBezTo>
                  <a:lnTo>
                    <a:pt x="4026688" y="621455"/>
                  </a:lnTo>
                  <a:cubicBezTo>
                    <a:pt x="4026688" y="690035"/>
                    <a:pt x="3970808" y="745915"/>
                    <a:pt x="3902227" y="745915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12358" y="7305190"/>
            <a:ext cx="9746942" cy="1864517"/>
            <a:chOff x="0" y="0"/>
            <a:chExt cx="4029806" cy="7708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9806" cy="770872"/>
            </a:xfrm>
            <a:custGeom>
              <a:avLst/>
              <a:gdLst/>
              <a:ahLst/>
              <a:cxnLst/>
              <a:rect l="l" t="t" r="r" b="b"/>
              <a:pathLst>
                <a:path w="4029806" h="770872">
                  <a:moveTo>
                    <a:pt x="3905345" y="770872"/>
                  </a:moveTo>
                  <a:lnTo>
                    <a:pt x="124460" y="770872"/>
                  </a:lnTo>
                  <a:cubicBezTo>
                    <a:pt x="55880" y="770872"/>
                    <a:pt x="0" y="714992"/>
                    <a:pt x="0" y="6464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5346" y="0"/>
                  </a:lnTo>
                  <a:cubicBezTo>
                    <a:pt x="3973926" y="0"/>
                    <a:pt x="4029806" y="55880"/>
                    <a:pt x="4029806" y="124460"/>
                  </a:cubicBezTo>
                  <a:lnTo>
                    <a:pt x="4029806" y="646412"/>
                  </a:lnTo>
                  <a:cubicBezTo>
                    <a:pt x="4029806" y="714992"/>
                    <a:pt x="3973926" y="770872"/>
                    <a:pt x="3905346" y="77087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253137" y="1934254"/>
            <a:ext cx="10006163" cy="1597318"/>
            <a:chOff x="0" y="0"/>
            <a:chExt cx="4136979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36979" cy="660400"/>
            </a:xfrm>
            <a:custGeom>
              <a:avLst/>
              <a:gdLst/>
              <a:ahLst/>
              <a:cxnLst/>
              <a:rect l="l" t="t" r="r" b="b"/>
              <a:pathLst>
                <a:path w="4136979" h="660400">
                  <a:moveTo>
                    <a:pt x="401251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535940"/>
                  </a:lnTo>
                  <a:cubicBezTo>
                    <a:pt x="4136979" y="604520"/>
                    <a:pt x="4081099" y="660400"/>
                    <a:pt x="4012519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23689" y="1955751"/>
            <a:ext cx="1383430" cy="12865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253137" y="1424213"/>
            <a:ext cx="10006163" cy="1818129"/>
            <a:chOff x="0" y="0"/>
            <a:chExt cx="4136979" cy="7516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36979" cy="751693"/>
            </a:xfrm>
            <a:custGeom>
              <a:avLst/>
              <a:gdLst/>
              <a:ahLst/>
              <a:cxnLst/>
              <a:rect l="l" t="t" r="r" b="b"/>
              <a:pathLst>
                <a:path w="4136979" h="751693">
                  <a:moveTo>
                    <a:pt x="4012519" y="751693"/>
                  </a:moveTo>
                  <a:lnTo>
                    <a:pt x="124460" y="751693"/>
                  </a:lnTo>
                  <a:cubicBezTo>
                    <a:pt x="55880" y="751693"/>
                    <a:pt x="0" y="695813"/>
                    <a:pt x="0" y="6272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12519" y="0"/>
                  </a:lnTo>
                  <a:cubicBezTo>
                    <a:pt x="4081099" y="0"/>
                    <a:pt x="4136979" y="55880"/>
                    <a:pt x="4136979" y="124460"/>
                  </a:cubicBezTo>
                  <a:lnTo>
                    <a:pt x="4136979" y="627233"/>
                  </a:lnTo>
                  <a:cubicBezTo>
                    <a:pt x="4136979" y="695813"/>
                    <a:pt x="4081099" y="751693"/>
                    <a:pt x="4012519" y="7516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45748" y="4889143"/>
            <a:ext cx="8530258" cy="1597318"/>
            <a:chOff x="0" y="0"/>
            <a:chExt cx="352677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6776" cy="660400"/>
            </a:xfrm>
            <a:custGeom>
              <a:avLst/>
              <a:gdLst/>
              <a:ahLst/>
              <a:cxnLst/>
              <a:rect l="l" t="t" r="r" b="b"/>
              <a:pathLst>
                <a:path w="3526776" h="660400">
                  <a:moveTo>
                    <a:pt x="34023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535940"/>
                  </a:lnTo>
                  <a:cubicBezTo>
                    <a:pt x="3526776" y="604520"/>
                    <a:pt x="3470896" y="660400"/>
                    <a:pt x="3402316" y="66040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145748" y="4302902"/>
            <a:ext cx="8530258" cy="1878760"/>
            <a:chOff x="0" y="0"/>
            <a:chExt cx="3526776" cy="7767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526776" cy="776760"/>
            </a:xfrm>
            <a:custGeom>
              <a:avLst/>
              <a:gdLst/>
              <a:ahLst/>
              <a:cxnLst/>
              <a:rect l="l" t="t" r="r" b="b"/>
              <a:pathLst>
                <a:path w="3526776" h="776760">
                  <a:moveTo>
                    <a:pt x="3402316" y="776760"/>
                  </a:moveTo>
                  <a:lnTo>
                    <a:pt x="124460" y="776760"/>
                  </a:lnTo>
                  <a:cubicBezTo>
                    <a:pt x="55880" y="776760"/>
                    <a:pt x="0" y="720880"/>
                    <a:pt x="0" y="6523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2316" y="0"/>
                  </a:lnTo>
                  <a:cubicBezTo>
                    <a:pt x="3470896" y="0"/>
                    <a:pt x="3526776" y="55880"/>
                    <a:pt x="3526776" y="124460"/>
                  </a:cubicBezTo>
                  <a:lnTo>
                    <a:pt x="3526776" y="652300"/>
                  </a:lnTo>
                  <a:cubicBezTo>
                    <a:pt x="3526776" y="720880"/>
                    <a:pt x="3470896" y="776760"/>
                    <a:pt x="3402316" y="776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3287988"/>
            <a:ext cx="4697606" cy="403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ANALISIS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SISTEM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SAAT</a:t>
            </a:r>
          </a:p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2F42"/>
                </a:solidFill>
                <a:latin typeface="Muli Bold"/>
              </a:rPr>
              <a:t>INI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90545" y="1028700"/>
            <a:ext cx="2710407" cy="271040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61063" y="3531572"/>
            <a:ext cx="2926437" cy="292643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79302" y="6808709"/>
            <a:ext cx="2954161" cy="28574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733463" y="1767870"/>
            <a:ext cx="5481941" cy="5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3600" spc="-36">
                <a:solidFill>
                  <a:srgbClr val="002F42"/>
                </a:solidFill>
                <a:latin typeface="Muli Regular Bold"/>
              </a:rPr>
              <a:t>Komponen Nilai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3463" y="2494073"/>
            <a:ext cx="5481941" cy="42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</a:pPr>
            <a:r>
              <a:rPr lang="en-US" sz="2400">
                <a:solidFill>
                  <a:srgbClr val="000000"/>
                </a:solidFill>
                <a:latin typeface="Muli Regular"/>
              </a:rPr>
              <a:t>TUGAS, PH, PTS, PAS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47422" y="4693903"/>
            <a:ext cx="5586012" cy="1096756"/>
            <a:chOff x="0" y="0"/>
            <a:chExt cx="7448016" cy="146234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7448016" cy="747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Regular Bold"/>
                </a:rPr>
                <a:t>Komponen Kehadiran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0194"/>
              <a:ext cx="7448016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2"/>
                </a:lnSpc>
              </a:pPr>
              <a:r>
                <a:rPr lang="en-US" sz="2600">
                  <a:solidFill>
                    <a:srgbClr val="000000"/>
                  </a:solidFill>
                  <a:latin typeface="Muli Regular"/>
                </a:rPr>
                <a:t>Minimal 90%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70448" y="7447059"/>
            <a:ext cx="6405558" cy="1580778"/>
            <a:chOff x="0" y="0"/>
            <a:chExt cx="8540744" cy="210770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8540744" cy="153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0"/>
                </a:lnSpc>
                <a:spcBef>
                  <a:spcPct val="0"/>
                </a:spcBef>
              </a:pPr>
              <a:r>
                <a:rPr lang="en-US" sz="3600" spc="-36">
                  <a:solidFill>
                    <a:srgbClr val="002F42"/>
                  </a:solidFill>
                  <a:latin typeface="Muli Bold"/>
                </a:rPr>
                <a:t>Komponen Sikap atau Karakter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535556"/>
              <a:ext cx="8540744" cy="572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91"/>
                </a:lnSpc>
              </a:pPr>
              <a:r>
                <a:rPr lang="en-US" sz="2599">
                  <a:solidFill>
                    <a:srgbClr val="000000"/>
                  </a:solidFill>
                  <a:latin typeface="Muli Regular"/>
                </a:rPr>
                <a:t>Berkatian dengan pelanggaran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1127</Words>
  <Application>Microsoft Office PowerPoint</Application>
  <PresentationFormat>Custom</PresentationFormat>
  <Paragraphs>256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Muli Regular</vt:lpstr>
      <vt:lpstr>Muli Bold Bold</vt:lpstr>
      <vt:lpstr>Space Mono</vt:lpstr>
      <vt:lpstr>Muli Bold Italics</vt:lpstr>
      <vt:lpstr>Calibri</vt:lpstr>
      <vt:lpstr>Arimo</vt:lpstr>
      <vt:lpstr>Muli Regular Bold</vt:lpstr>
      <vt:lpstr>Muli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MONITORING PRESTASI SISWA</dc:title>
  <cp:lastModifiedBy>DANIEL BUALA KRISTO ZALUKHU</cp:lastModifiedBy>
  <cp:revision>5</cp:revision>
  <dcterms:created xsi:type="dcterms:W3CDTF">2006-08-16T00:00:00Z</dcterms:created>
  <dcterms:modified xsi:type="dcterms:W3CDTF">2020-07-13T04:46:45Z</dcterms:modified>
  <dc:identifier>DAEBNoUgQk4</dc:identifier>
</cp:coreProperties>
</file>